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0" r:id="rId18"/>
    <p:sldId id="281" r:id="rId19"/>
    <p:sldId id="282" r:id="rId20"/>
    <p:sldId id="283" r:id="rId21"/>
    <p:sldId id="284" r:id="rId22"/>
    <p:sldId id="285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Sektori gospodarstva</a:t>
            </a:r>
            <a:r>
              <a:rPr lang="hr-HR"/>
              <a:t> u Njemačkoj - 2017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sr-Latn-R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Sektori gospodarstva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ED-4495-B723-544001A8C97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ED-4495-B723-544001A8C97D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ED-4495-B723-544001A8C97D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ED-4495-B723-544001A8C9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3"/>
                <c:pt idx="0">
                  <c:v>Primarni</c:v>
                </c:pt>
                <c:pt idx="1">
                  <c:v>Sekundarni</c:v>
                </c:pt>
                <c:pt idx="2">
                  <c:v>Tercijarni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0.7</c:v>
                </c:pt>
                <c:pt idx="1">
                  <c:v>30.7</c:v>
                </c:pt>
                <c:pt idx="2">
                  <c:v>68.599999999999994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ED-4495-B723-544001A8C97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( Hrvatska, 2017)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67ED-4495-B723-544001A8C97D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67ED-4495-B723-544001A8C97D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67ED-4495-B723-544001A8C97D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67ED-4495-B723-544001A8C9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3"/>
                <c:pt idx="0">
                  <c:v>Primarni</c:v>
                </c:pt>
                <c:pt idx="1">
                  <c:v>Sekundarni</c:v>
                </c:pt>
                <c:pt idx="2">
                  <c:v>Tercijarni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1-67ED-4495-B723-544001A8C97D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Sektori gospodarstva</a:t>
            </a:r>
            <a:r>
              <a:rPr lang="hr-HR"/>
              <a:t> u Bosni i Hercegovini - 2017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sr-Latn-R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Sektori gospodarstva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7E-40F7-8D02-95CD687A078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7E-40F7-8D02-95CD687A0782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7E-40F7-8D02-95CD687A0782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37E-40F7-8D02-95CD687A07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3"/>
                <c:pt idx="0">
                  <c:v>Primarni</c:v>
                </c:pt>
                <c:pt idx="1">
                  <c:v>Sekundarni</c:v>
                </c:pt>
                <c:pt idx="2">
                  <c:v>Tercijarni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6.8</c:v>
                </c:pt>
                <c:pt idx="1">
                  <c:v>28.9</c:v>
                </c:pt>
                <c:pt idx="2">
                  <c:v>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7E-40F7-8D02-95CD687A078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( Hrvatska, 2017)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437E-40F7-8D02-95CD687A0782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437E-40F7-8D02-95CD687A0782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437E-40F7-8D02-95CD687A0782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437E-40F7-8D02-95CD687A07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3"/>
                <c:pt idx="0">
                  <c:v>Primarni</c:v>
                </c:pt>
                <c:pt idx="1">
                  <c:v>Sekundarni</c:v>
                </c:pt>
                <c:pt idx="2">
                  <c:v>Tercijarni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1-437E-40F7-8D02-95CD687A0782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Sektori gospodarstva</a:t>
            </a:r>
            <a:r>
              <a:rPr lang="hr-HR"/>
              <a:t> u Ruandi- 2012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sr-Latn-R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Sektori gospodarstva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F6-4B0C-8348-60A4AFAA8C8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F6-4B0C-8348-60A4AFAA8C8F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F6-4B0C-8348-60A4AFAA8C8F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F6-4B0C-8348-60A4AFAA8C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3"/>
                <c:pt idx="0">
                  <c:v>Primarni</c:v>
                </c:pt>
                <c:pt idx="1">
                  <c:v>Sekundarni</c:v>
                </c:pt>
                <c:pt idx="2">
                  <c:v>Tercijarni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75.3</c:v>
                </c:pt>
                <c:pt idx="1">
                  <c:v>6.7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F6-4B0C-8348-60A4AFAA8C8F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( Hrvatska, 2017)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D3F6-4B0C-8348-60A4AFAA8C8F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D3F6-4B0C-8348-60A4AFAA8C8F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D3F6-4B0C-8348-60A4AFAA8C8F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D3F6-4B0C-8348-60A4AFAA8C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3"/>
                <c:pt idx="0">
                  <c:v>Primarni</c:v>
                </c:pt>
                <c:pt idx="1">
                  <c:v>Sekundarni</c:v>
                </c:pt>
                <c:pt idx="2">
                  <c:v>Tercijarni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1-D3F6-4B0C-8348-60A4AFAA8C8F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Sektori gospodarstva</a:t>
            </a:r>
            <a:r>
              <a:rPr lang="hr-HR"/>
              <a:t> u Hrvatskoj - 2017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sr-Latn-R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Sektori gospodarstva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97-4E66-8DC7-7801BBF1E46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97-4E66-8DC7-7801BBF1E46C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597-4E66-8DC7-7801BBF1E46C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597-4E66-8DC7-7801BBF1E4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3"/>
                <c:pt idx="0">
                  <c:v>Primarni</c:v>
                </c:pt>
                <c:pt idx="1">
                  <c:v>Sekundarni</c:v>
                </c:pt>
                <c:pt idx="2">
                  <c:v>Tercijarni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3.7</c:v>
                </c:pt>
                <c:pt idx="1">
                  <c:v>26.2</c:v>
                </c:pt>
                <c:pt idx="2">
                  <c:v>70.099999999999994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97-4E66-8DC7-7801BBF1E46C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( Hrvatska, 2017)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C597-4E66-8DC7-7801BBF1E46C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C597-4E66-8DC7-7801BBF1E46C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C597-4E66-8DC7-7801BBF1E46C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C597-4E66-8DC7-7801BBF1E4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3"/>
                <c:pt idx="0">
                  <c:v>Primarni</c:v>
                </c:pt>
                <c:pt idx="1">
                  <c:v>Sekundarni</c:v>
                </c:pt>
                <c:pt idx="2">
                  <c:v>Tercijarni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1-C597-4E66-8DC7-7801BBF1E46C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97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18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904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097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95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337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303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927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9626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4369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651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328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slide" Target="slide16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slide" Target="slide1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10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6896D1-BFB1-4C84-82DD-31073BED3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27CB905F-CDE0-4EA1-B349-68479F2E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8424"/>
            <a:ext cx="9966960" cy="1325880"/>
          </a:xfrm>
        </p:spPr>
        <p:txBody>
          <a:bodyPr>
            <a:normAutofit/>
          </a:bodyPr>
          <a:lstStyle/>
          <a:p>
            <a:r>
              <a:rPr lang="hr-HR" sz="6600" dirty="0"/>
              <a:t>Gospodarstvo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371D23-DFD1-4C4A-89E6-B5628F77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8293"/>
            <a:ext cx="8767860" cy="553690"/>
          </a:xfrm>
        </p:spPr>
        <p:txBody>
          <a:bodyPr>
            <a:normAutofit/>
          </a:bodyPr>
          <a:lstStyle/>
          <a:p>
            <a:r>
              <a:rPr lang="hr-HR" sz="2000"/>
              <a:t>Kviz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2FDFB1-2B6D-49EB-B6C0-FA923806E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A61A91D5-1723-4CF2-9F3F-DD7F4B4B6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72" y="1175110"/>
            <a:ext cx="10752835" cy="258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808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014" y="1121791"/>
            <a:ext cx="9880735" cy="1492132"/>
          </a:xfrm>
        </p:spPr>
        <p:txBody>
          <a:bodyPr>
            <a:normAutofit/>
          </a:bodyPr>
          <a:lstStyle/>
          <a:p>
            <a:r>
              <a:rPr lang="hr-HR" dirty="0"/>
              <a:t>4.Kojem sektoru pripada djelatnost prikazana na slici?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073015" y="29718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Primarnom 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1073015" y="524507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Tercijarnim</a:t>
            </a:r>
          </a:p>
        </p:txBody>
      </p:sp>
      <p:sp>
        <p:nvSpPr>
          <p:cNvPr id="9" name="Pravokutnik 8">
            <a:hlinkClick r:id="rId2" action="ppaction://hlinksldjump"/>
            <a:extLst>
              <a:ext uri="{FF2B5EF4-FFF2-40B4-BE49-F238E27FC236}">
                <a16:creationId xmlns:a16="http://schemas.microsoft.com/office/drawing/2014/main" id="{AA0ADA6F-918B-4478-998F-429376032D76}"/>
              </a:ext>
            </a:extLst>
          </p:cNvPr>
          <p:cNvSpPr/>
          <p:nvPr/>
        </p:nvSpPr>
        <p:spPr>
          <a:xfrm>
            <a:off x="1073015" y="410843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Sekundarnom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579BB008-9A27-4729-AFB2-E9D452140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2050" name="Picture 2" descr="NEMA IH NI ZA LIJEK: Poslova u turizmu nikad više, a poslodavci jedva mogu  pronaći domaće radnike. Možda plaća otkriva razlog… – Net.hr">
            <a:extLst>
              <a:ext uri="{FF2B5EF4-FFF2-40B4-BE49-F238E27FC236}">
                <a16:creationId xmlns:a16="http://schemas.microsoft.com/office/drawing/2014/main" id="{6A7F1E28-2614-4FF2-8AAE-20A2193D7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2" y="2165428"/>
            <a:ext cx="5994760" cy="399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4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4368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2741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793" y="1364999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5. Koja od navedenih djelatnosti spada među proizvodne obrte?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620C8E2-E5F2-4C18-A60E-41A5B14EB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3074" name="Picture 2" descr="Stolarstvo - Završni radovi Čekolj">
            <a:hlinkClick r:id="rId3" action="ppaction://hlinksldjump"/>
            <a:extLst>
              <a:ext uri="{FF2B5EF4-FFF2-40B4-BE49-F238E27FC236}">
                <a16:creationId xmlns:a16="http://schemas.microsoft.com/office/drawing/2014/main" id="{F08C819C-8838-4316-9590-B5639769E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495675"/>
            <a:ext cx="3377992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ibarstvo - Uprava za stručnu podršku razvoju poljoprivrede i ribarstva">
            <a:hlinkClick r:id="rId5" action="ppaction://hlinksldjump"/>
            <a:extLst>
              <a:ext uri="{FF2B5EF4-FFF2-40B4-BE49-F238E27FC236}">
                <a16:creationId xmlns:a16="http://schemas.microsoft.com/office/drawing/2014/main" id="{AFBFBF22-8563-4222-A3FE-477C7177A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284" y="3495675"/>
            <a:ext cx="4162778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Zenički rudari još čekaju plaću, ali su od subote ponovo u jamama">
            <a:hlinkClick r:id="rId5" action="ppaction://hlinksldjump"/>
            <a:extLst>
              <a:ext uri="{FF2B5EF4-FFF2-40B4-BE49-F238E27FC236}">
                <a16:creationId xmlns:a16="http://schemas.microsoft.com/office/drawing/2014/main" id="{19B9E698-9D75-437C-A698-E99D7FA42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341" y="3495675"/>
            <a:ext cx="29972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3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1413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745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793" y="1364999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6. Odaberi grafikon koji pokazuje udjel po sektorima djelatnosti u Njemačkoj 2017. godine (pritisni bijelo polje iznad slike).</a:t>
            </a:r>
          </a:p>
        </p:txBody>
      </p:sp>
      <p:sp>
        <p:nvSpPr>
          <p:cNvPr id="3" name="AutoShape 6" descr="UNESCO – Wikipedija">
            <a:extLst>
              <a:ext uri="{FF2B5EF4-FFF2-40B4-BE49-F238E27FC236}">
                <a16:creationId xmlns:a16="http://schemas.microsoft.com/office/drawing/2014/main" id="{FA09ED63-EF27-48E8-9BD4-B9D2E2BB9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8D21FD6C-E845-49B2-BA28-484EA430B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graphicFrame>
        <p:nvGraphicFramePr>
          <p:cNvPr id="8" name="Grafikon 7">
            <a:extLst>
              <a:ext uri="{FF2B5EF4-FFF2-40B4-BE49-F238E27FC236}">
                <a16:creationId xmlns:a16="http://schemas.microsoft.com/office/drawing/2014/main" id="{E568B517-86BC-4003-B743-1BED213176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1636311"/>
              </p:ext>
            </p:extLst>
          </p:nvPr>
        </p:nvGraphicFramePr>
        <p:xfrm>
          <a:off x="4370832" y="3044952"/>
          <a:ext cx="3450336" cy="3087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ikon 9">
            <a:extLst>
              <a:ext uri="{FF2B5EF4-FFF2-40B4-BE49-F238E27FC236}">
                <a16:creationId xmlns:a16="http://schemas.microsoft.com/office/drawing/2014/main" id="{D4E53AEF-0F8A-46E7-9242-A17B965BD8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8293472"/>
              </p:ext>
            </p:extLst>
          </p:nvPr>
        </p:nvGraphicFramePr>
        <p:xfrm>
          <a:off x="722659" y="3044951"/>
          <a:ext cx="3462528" cy="308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fikon 10">
            <a:extLst>
              <a:ext uri="{FF2B5EF4-FFF2-40B4-BE49-F238E27FC236}">
                <a16:creationId xmlns:a16="http://schemas.microsoft.com/office/drawing/2014/main" id="{86C76137-A250-4F01-81D0-00DBBE6BDE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9368478"/>
              </p:ext>
            </p:extLst>
          </p:nvPr>
        </p:nvGraphicFramePr>
        <p:xfrm>
          <a:off x="8084994" y="3044952"/>
          <a:ext cx="3450336" cy="3087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Pravokutnik 3">
            <a:hlinkClick r:id="rId6" action="ppaction://hlinksldjump"/>
            <a:extLst>
              <a:ext uri="{FF2B5EF4-FFF2-40B4-BE49-F238E27FC236}">
                <a16:creationId xmlns:a16="http://schemas.microsoft.com/office/drawing/2014/main" id="{59D429B9-F3F3-42C4-95D0-B68F96FD14A3}"/>
              </a:ext>
            </a:extLst>
          </p:cNvPr>
          <p:cNvSpPr/>
          <p:nvPr/>
        </p:nvSpPr>
        <p:spPr>
          <a:xfrm flipH="1">
            <a:off x="722657" y="3044951"/>
            <a:ext cx="3462529" cy="6503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>
            <a:hlinkClick r:id="rId7" action="ppaction://hlinksldjump"/>
            <a:extLst>
              <a:ext uri="{FF2B5EF4-FFF2-40B4-BE49-F238E27FC236}">
                <a16:creationId xmlns:a16="http://schemas.microsoft.com/office/drawing/2014/main" id="{99840EB4-2D39-4D4A-AE07-BD05BFE1D617}"/>
              </a:ext>
            </a:extLst>
          </p:cNvPr>
          <p:cNvSpPr/>
          <p:nvPr/>
        </p:nvSpPr>
        <p:spPr>
          <a:xfrm flipH="1">
            <a:off x="4370832" y="3044951"/>
            <a:ext cx="3462529" cy="6503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>
            <a:hlinkClick r:id="rId6" action="ppaction://hlinksldjump"/>
            <a:extLst>
              <a:ext uri="{FF2B5EF4-FFF2-40B4-BE49-F238E27FC236}">
                <a16:creationId xmlns:a16="http://schemas.microsoft.com/office/drawing/2014/main" id="{32512574-33BF-4868-BDFA-DDEC8B14B305}"/>
              </a:ext>
            </a:extLst>
          </p:cNvPr>
          <p:cNvSpPr/>
          <p:nvPr/>
        </p:nvSpPr>
        <p:spPr>
          <a:xfrm flipH="1">
            <a:off x="8097187" y="3044951"/>
            <a:ext cx="3462529" cy="6503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200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54130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5773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928" y="1592321"/>
            <a:ext cx="10178322" cy="911182"/>
          </a:xfrm>
        </p:spPr>
        <p:txBody>
          <a:bodyPr>
            <a:normAutofit fontScale="90000"/>
          </a:bodyPr>
          <a:lstStyle/>
          <a:p>
            <a:r>
              <a:rPr lang="hr-HR" dirty="0"/>
              <a:t>1. Koliko je ukupno sektora djelatnosti gospodarstva?</a:t>
            </a:r>
          </a:p>
        </p:txBody>
      </p:sp>
      <p:sp>
        <p:nvSpPr>
          <p:cNvPr id="10" name="Pravokutnik 9">
            <a:hlinkClick r:id="rId2" action="ppaction://hlinksldjump"/>
            <a:extLst>
              <a:ext uri="{FF2B5EF4-FFF2-40B4-BE49-F238E27FC236}">
                <a16:creationId xmlns:a16="http://schemas.microsoft.com/office/drawing/2014/main" id="{E5C7C174-80B7-469A-8AB7-AE5426BD9343}"/>
              </a:ext>
            </a:extLst>
          </p:cNvPr>
          <p:cNvSpPr/>
          <p:nvPr/>
        </p:nvSpPr>
        <p:spPr>
          <a:xfrm>
            <a:off x="761002" y="34290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30AF2949-88C1-4079-A446-4DC481C95BED}"/>
              </a:ext>
            </a:extLst>
          </p:cNvPr>
          <p:cNvSpPr/>
          <p:nvPr/>
        </p:nvSpPr>
        <p:spPr>
          <a:xfrm>
            <a:off x="7324817" y="34290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4</a:t>
            </a:r>
          </a:p>
        </p:txBody>
      </p:sp>
      <p:sp>
        <p:nvSpPr>
          <p:cNvPr id="13" name="Pravokutnik 12">
            <a:hlinkClick r:id="rId2" action="ppaction://hlinksldjump"/>
            <a:extLst>
              <a:ext uri="{FF2B5EF4-FFF2-40B4-BE49-F238E27FC236}">
                <a16:creationId xmlns:a16="http://schemas.microsoft.com/office/drawing/2014/main" id="{B48FC7B9-3CB1-4284-8FB6-E3BFCAEA7C73}"/>
              </a:ext>
            </a:extLst>
          </p:cNvPr>
          <p:cNvSpPr/>
          <p:nvPr/>
        </p:nvSpPr>
        <p:spPr>
          <a:xfrm>
            <a:off x="3991993" y="4808479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6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4BC9A1FA-B8EA-4F44-87A7-615BEA8CE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793" y="1364999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7. U kojem sektoru djelatnosti </a:t>
            </a:r>
            <a:r>
              <a:rPr lang="hr-HR"/>
              <a:t>je 2017. bilo </a:t>
            </a:r>
            <a:r>
              <a:rPr lang="hr-HR" dirty="0"/>
              <a:t>zaposleno najmanje državljana Republike Hrvatske?</a:t>
            </a:r>
          </a:p>
        </p:txBody>
      </p:sp>
      <p:sp>
        <p:nvSpPr>
          <p:cNvPr id="3" name="AutoShape 6" descr="UNESCO – Wikipedija">
            <a:extLst>
              <a:ext uri="{FF2B5EF4-FFF2-40B4-BE49-F238E27FC236}">
                <a16:creationId xmlns:a16="http://schemas.microsoft.com/office/drawing/2014/main" id="{FA09ED63-EF27-48E8-9BD4-B9D2E2BB9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Pravokutnik 8">
            <a:hlinkClick r:id="rId2" action="ppaction://hlinksldjump"/>
            <a:extLst>
              <a:ext uri="{FF2B5EF4-FFF2-40B4-BE49-F238E27FC236}">
                <a16:creationId xmlns:a16="http://schemas.microsoft.com/office/drawing/2014/main" id="{5426B027-D6CB-4EE7-8A7D-93E430FE4879}"/>
              </a:ext>
            </a:extLst>
          </p:cNvPr>
          <p:cNvSpPr/>
          <p:nvPr/>
        </p:nvSpPr>
        <p:spPr>
          <a:xfrm>
            <a:off x="959893" y="424824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Sekundarni</a:t>
            </a:r>
          </a:p>
        </p:txBody>
      </p:sp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2B929102-1F80-4F62-AF72-CD5EC7883D09}"/>
              </a:ext>
            </a:extLst>
          </p:cNvPr>
          <p:cNvSpPr/>
          <p:nvPr/>
        </p:nvSpPr>
        <p:spPr>
          <a:xfrm>
            <a:off x="959893" y="311710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Primarni</a:t>
            </a:r>
          </a:p>
        </p:txBody>
      </p:sp>
      <p:sp>
        <p:nvSpPr>
          <p:cNvPr id="11" name="Pravokutnik 10">
            <a:hlinkClick r:id="rId2" action="ppaction://hlinksldjump"/>
            <a:extLst>
              <a:ext uri="{FF2B5EF4-FFF2-40B4-BE49-F238E27FC236}">
                <a16:creationId xmlns:a16="http://schemas.microsoft.com/office/drawing/2014/main" id="{852BA2FC-E852-43EF-8067-8CDC55D1E9E6}"/>
              </a:ext>
            </a:extLst>
          </p:cNvPr>
          <p:cNvSpPr/>
          <p:nvPr/>
        </p:nvSpPr>
        <p:spPr>
          <a:xfrm>
            <a:off x="959893" y="542261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Tercijarni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55C0181A-7914-4BF0-B997-FAE8F7B2E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graphicFrame>
        <p:nvGraphicFramePr>
          <p:cNvPr id="14" name="Grafikon 13">
            <a:extLst>
              <a:ext uri="{FF2B5EF4-FFF2-40B4-BE49-F238E27FC236}">
                <a16:creationId xmlns:a16="http://schemas.microsoft.com/office/drawing/2014/main" id="{7A8403FE-D5DE-4EAB-8390-BFAE64024C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1364772"/>
              </p:ext>
            </p:extLst>
          </p:nvPr>
        </p:nvGraphicFramePr>
        <p:xfrm>
          <a:off x="5392834" y="2969443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6096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94168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192265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128" y="1257301"/>
            <a:ext cx="10178322" cy="8822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6000" dirty="0"/>
              <a:t>            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368433"/>
            <a:ext cx="4610100" cy="435305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9C84376-E942-425B-9FAB-00FDB8BC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69" y="1570402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2. U primarni sektor djelatnosti spada?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4213934" y="494873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Poljoprivreda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C0FE8A28-724F-4DBE-9677-92B11DB34C76}"/>
              </a:ext>
            </a:extLst>
          </p:cNvPr>
          <p:cNvSpPr/>
          <p:nvPr/>
        </p:nvSpPr>
        <p:spPr>
          <a:xfrm>
            <a:off x="7189601" y="3559669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Industrija</a:t>
            </a:r>
          </a:p>
        </p:txBody>
      </p:sp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3B1E568A-DEFA-4A49-8294-626EE71DC0F3}"/>
              </a:ext>
            </a:extLst>
          </p:cNvPr>
          <p:cNvSpPr/>
          <p:nvPr/>
        </p:nvSpPr>
        <p:spPr>
          <a:xfrm>
            <a:off x="1238269" y="3559669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Građevinarstvo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B878E33-EC33-4419-8750-DCFA29885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876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6587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543" y="1714715"/>
            <a:ext cx="7235301" cy="572120"/>
          </a:xfrm>
        </p:spPr>
        <p:txBody>
          <a:bodyPr>
            <a:normAutofit fontScale="90000"/>
          </a:bodyPr>
          <a:lstStyle/>
          <a:p>
            <a:r>
              <a:rPr lang="hr-HR" dirty="0"/>
              <a:t>3. Koja od navedenih djelatnosti </a:t>
            </a:r>
            <a:r>
              <a:rPr lang="hr-HR" b="1" dirty="0"/>
              <a:t>ne</a:t>
            </a:r>
            <a:r>
              <a:rPr lang="hr-HR" dirty="0"/>
              <a:t> spada u sekundarni sektor?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C34D64B-C97A-4C5F-AB66-DFDDFEB71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3" name="Picture 2" descr="Ribarstvo - Uprava za stručnu podršku razvoju poljoprivrede i ribarstva">
            <a:hlinkClick r:id="rId3" action="ppaction://hlinksldjump"/>
            <a:extLst>
              <a:ext uri="{FF2B5EF4-FFF2-40B4-BE49-F238E27FC236}">
                <a16:creationId xmlns:a16="http://schemas.microsoft.com/office/drawing/2014/main" id="{A63E8649-6598-4DFD-89A9-CDB104F2F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027" y="4322987"/>
            <a:ext cx="3518332" cy="189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oslovni rezultati pokazuju da je građevinarstvo još u krizi">
            <a:hlinkClick r:id="rId5" action="ppaction://hlinksldjump"/>
            <a:extLst>
              <a:ext uri="{FF2B5EF4-FFF2-40B4-BE49-F238E27FC236}">
                <a16:creationId xmlns:a16="http://schemas.microsoft.com/office/drawing/2014/main" id="{815FF08A-3F5A-489B-B0FB-BBE5B3B0A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724659"/>
            <a:ext cx="3353382" cy="17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Zenički rudari još čekaju plaću, ali su od subote ponovo u jamama">
            <a:hlinkClick r:id="rId5" action="ppaction://hlinksldjump"/>
            <a:extLst>
              <a:ext uri="{FF2B5EF4-FFF2-40B4-BE49-F238E27FC236}">
                <a16:creationId xmlns:a16="http://schemas.microsoft.com/office/drawing/2014/main" id="{54065FF0-02D3-4C03-96F6-CB9CF3C2C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144" y="2728404"/>
            <a:ext cx="2548631" cy="191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9736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eljno">
  <a:themeElements>
    <a:clrScheme name="Temeljno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Temeljno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meljno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144</Words>
  <Application>Microsoft Office PowerPoint</Application>
  <PresentationFormat>Široki zaslon</PresentationFormat>
  <Paragraphs>40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5" baseType="lpstr">
      <vt:lpstr>Corbel</vt:lpstr>
      <vt:lpstr>Temeljno</vt:lpstr>
      <vt:lpstr>Gospodarstvo</vt:lpstr>
      <vt:lpstr>1. Koliko je ukupno sektora djelatnosti gospodarstva?</vt:lpstr>
      <vt:lpstr>PowerPoint prezentacija</vt:lpstr>
      <vt:lpstr>PowerPoint prezentacija</vt:lpstr>
      <vt:lpstr>2. U primarni sektor djelatnosti spada?</vt:lpstr>
      <vt:lpstr>PowerPoint prezentacija</vt:lpstr>
      <vt:lpstr>PowerPoint prezentacija</vt:lpstr>
      <vt:lpstr>3. Koja od navedenih djelatnosti ne spada u sekundarni sektor?</vt:lpstr>
      <vt:lpstr>PowerPoint prezentacija</vt:lpstr>
      <vt:lpstr>PowerPoint prezentacija</vt:lpstr>
      <vt:lpstr>4.Kojem sektoru pripada djelatnost prikazana na slici?</vt:lpstr>
      <vt:lpstr>PowerPoint prezentacija</vt:lpstr>
      <vt:lpstr>PowerPoint prezentacija</vt:lpstr>
      <vt:lpstr>5. Koja od navedenih djelatnosti spada među proizvodne obrte?</vt:lpstr>
      <vt:lpstr>PowerPoint prezentacija</vt:lpstr>
      <vt:lpstr>PowerPoint prezentacija</vt:lpstr>
      <vt:lpstr>6. Odaberi grafikon koji pokazuje udjel po sektorima djelatnosti u Njemačkoj 2017. godine (pritisni bijelo polje iznad slike).</vt:lpstr>
      <vt:lpstr>PowerPoint prezentacija</vt:lpstr>
      <vt:lpstr>PowerPoint prezentacija</vt:lpstr>
      <vt:lpstr>7. U kojem sektoru djelatnosti je 2017. bilo zaposleno najmanje državljana Republike Hrvatske?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Gospodarstvo</dc:title>
  <dc:creator>MARKO VLADIĆ</dc:creator>
  <cp:lastModifiedBy>MARKO VLADIĆ</cp:lastModifiedBy>
  <cp:revision>6</cp:revision>
  <dcterms:created xsi:type="dcterms:W3CDTF">2020-10-02T10:15:32Z</dcterms:created>
  <dcterms:modified xsi:type="dcterms:W3CDTF">2020-10-05T12:35:01Z</dcterms:modified>
</cp:coreProperties>
</file>